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app.xml" ContentType="application/vnd.openxmlformats-officedocument.extended-properties+xml"/>
  <Override PartName="/docProps/core.xml" ContentType="application/vnd.openxmlformats-package.core-properties+xml"/>
  <Override PartName="/_rels/.rels" ContentType="application/vnd.openxmlformats-package.relationships+xml"/>
  <Override PartName="/ppt/_rels/presentation.xml.rels" ContentType="application/vnd.openxmlformats-package.relationships+xml"/>
  <Override PartName="/ppt/media/image17.png" ContentType="image/png"/>
  <Override PartName="/ppt/media/image16.png" ContentType="image/png"/>
  <Override PartName="/ppt/media/image15.png" ContentType="image/png"/>
  <Override PartName="/ppt/media/image14.jpeg" ContentType="image/jpeg"/>
  <Override PartName="/ppt/media/image13.png" ContentType="image/png"/>
  <Override PartName="/ppt/media/image12.jpeg" ContentType="image/jpeg"/>
  <Override PartName="/ppt/media/image5.png" ContentType="image/png"/>
  <Override PartName="/ppt/media/image10.png" ContentType="image/png"/>
  <Override PartName="/ppt/media/image4.png" ContentType="image/png"/>
  <Override PartName="/ppt/media/image6.jpeg" ContentType="image/jpeg"/>
  <Override PartName="/ppt/media/image3.png" ContentType="image/png"/>
  <Override PartName="/ppt/media/image20.jpeg" ContentType="image/jpeg"/>
  <Override PartName="/ppt/media/image19.jpeg" ContentType="image/jpeg"/>
  <Override PartName="/ppt/media/image1.png" ContentType="image/png"/>
  <Override PartName="/ppt/media/image2.png" ContentType="image/png"/>
  <Override PartName="/ppt/media/image9.jpeg" ContentType="image/jpeg"/>
  <Override PartName="/ppt/media/image7.png" ContentType="image/png"/>
  <Override PartName="/ppt/media/image8.png" ContentType="image/png"/>
  <Override PartName="/ppt/media/image18.jpeg" ContentType="image/jpeg"/>
  <Override PartName="/ppt/media/image11.png" ContentType="image/pn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3.xml.rels" ContentType="application/vnd.openxmlformats-package.relationships+xml"/>
  <Override PartName="/ppt/slides/_rels/slide8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907164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04000" y="3103200"/>
            <a:ext cx="907164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15268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504000" y="310320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152680" y="310320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571200" y="109728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638040" y="109728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04000" y="310320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571200" y="310320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638040" y="310320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097280"/>
            <a:ext cx="9071640" cy="38404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907164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442692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52680" y="1097280"/>
            <a:ext cx="442692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10080"/>
            <a:ext cx="9071640" cy="4388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097280"/>
            <a:ext cx="442692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04000" y="310320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442692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152680" y="310320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15268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504000" y="3103200"/>
            <a:ext cx="907164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800" spc="-1" strike="noStrike">
                <a:latin typeface="Arial"/>
              </a:rPr>
              <a:t>Click to edit the title text format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907164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Click to edit the outline text format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Second Outline Level</a:t>
            </a:r>
            <a:endParaRPr b="0" lang="en-US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Third Outline Level</a:t>
            </a:r>
            <a:endParaRPr b="0" lang="en-US" sz="20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D7FE61AB-6A59-451A-B3AB-8458054C2F31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5" name="TextShape 6"/>
          <p:cNvSpPr txBox="1"/>
          <p:nvPr/>
        </p:nvSpPr>
        <p:spPr>
          <a:xfrm>
            <a:off x="8595360" y="5303520"/>
            <a:ext cx="1280160" cy="36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r"/>
            <a:fld id="{56917F3C-B39B-4076-ABCE-5DC97AED3867}" type="slidenum">
              <a:rPr b="0" lang="en-US" sz="1600" spc="-1" strike="noStrike">
                <a:latin typeface="FreeMono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hyperlink" Target="https://de.wikipedia.org/wiki/Datei:BJT_NPN_symbol-fr.svg" TargetMode="External"/><Relationship Id="rId4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jpeg"/><Relationship Id="rId3" Type="http://schemas.openxmlformats.org/officeDocument/2006/relationships/image" Target="../media/image20.jpeg"/><Relationship Id="rId4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504000" y="226080"/>
            <a:ext cx="9071640" cy="2425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6000" spc="-1" strike="noStrike">
                <a:latin typeface="Arial"/>
              </a:rPr>
              <a:t>Sketching with Hardware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43" name="TextShape 2"/>
          <p:cNvSpPr txBox="1"/>
          <p:nvPr/>
        </p:nvSpPr>
        <p:spPr>
          <a:xfrm>
            <a:off x="504000" y="2926080"/>
            <a:ext cx="9071640" cy="1688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200" spc="-1" strike="noStrike">
                <a:latin typeface="Arial"/>
                <a:ea typeface="Noto Sans CJK SC Regular"/>
              </a:rPr>
              <a:t>04: Elektronik 02 + Digitale Schaltungen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504000" y="548640"/>
            <a:ext cx="9071640" cy="457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spcAft>
                <a:spcPts val="1417"/>
              </a:spcAft>
            </a:pPr>
            <a:r>
              <a:rPr b="0" lang="en-US" sz="3600" spc="-1" strike="noStrike">
                <a:latin typeface="Arial"/>
                <a:ea typeface="Noto Sans CJK SC Regular"/>
              </a:rPr>
              <a:t>Wie können Sie zwölf LEDs (~2 V) mit Strom versorgen, wenn Sie nur eine Stromquelle haben, die 5 V liefert?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Shape 1"/>
          <p:cNvSpPr txBox="1"/>
          <p:nvPr/>
        </p:nvSpPr>
        <p:spPr>
          <a:xfrm>
            <a:off x="504000" y="548640"/>
            <a:ext cx="9071640" cy="457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spcAft>
                <a:spcPts val="1417"/>
              </a:spcAft>
            </a:pPr>
            <a:r>
              <a:rPr b="0" lang="en-US" sz="3600" spc="-1" strike="noStrike">
                <a:latin typeface="Arial"/>
                <a:ea typeface="Noto Sans CJK SC Regular"/>
              </a:rPr>
              <a:t>Der Vorwiderstand aus dem letzten Beispiel wird sehr heiß. Wie verändern Sie die Schaltung, um dies zu vermeiden?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Kondensatoren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71" name="TextShape 2"/>
          <p:cNvSpPr txBox="1"/>
          <p:nvPr/>
        </p:nvSpPr>
        <p:spPr>
          <a:xfrm>
            <a:off x="504000" y="1097280"/>
            <a:ext cx="799992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Speichern elektrische Ladung (Q)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Gespeicherte Ladung pro Volt = Kapazität (C)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Einheit der Kapazität: Farad (F)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C = Q / U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Polarität kann wichtig sein!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Verwendung: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Ladung speichern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Signale filtern (z.B. Rauschen)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Spannungsspitzen ausgleichen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 rot="5400000">
            <a:off x="6427440" y="1710360"/>
            <a:ext cx="5067000" cy="1828800"/>
          </a:xfrm>
          <a:prstGeom prst="rect">
            <a:avLst/>
          </a:prstGeom>
          <a:ln>
            <a:noFill/>
          </a:ln>
        </p:spPr>
      </p:pic>
      <p:grpSp>
        <p:nvGrpSpPr>
          <p:cNvPr id="73" name="Group 3"/>
          <p:cNvGrpSpPr/>
          <p:nvPr/>
        </p:nvGrpSpPr>
        <p:grpSpPr>
          <a:xfrm>
            <a:off x="7201440" y="182880"/>
            <a:ext cx="1154520" cy="640080"/>
            <a:chOff x="7201440" y="182880"/>
            <a:chExt cx="1154520" cy="640080"/>
          </a:xfrm>
        </p:grpSpPr>
        <p:sp>
          <p:nvSpPr>
            <p:cNvPr id="74" name="Line 4"/>
            <p:cNvSpPr/>
            <p:nvPr/>
          </p:nvSpPr>
          <p:spPr>
            <a:xfrm>
              <a:off x="7201440" y="502920"/>
              <a:ext cx="480240" cy="0"/>
            </a:xfrm>
            <a:prstGeom prst="line">
              <a:avLst/>
            </a:prstGeom>
            <a:ln w="3672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" name="Line 5"/>
            <p:cNvSpPr/>
            <p:nvPr/>
          </p:nvSpPr>
          <p:spPr>
            <a:xfrm>
              <a:off x="7681680" y="182880"/>
              <a:ext cx="0" cy="640080"/>
            </a:xfrm>
            <a:prstGeom prst="line">
              <a:avLst/>
            </a:prstGeom>
            <a:ln w="7308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" name="Line 6"/>
            <p:cNvSpPr/>
            <p:nvPr/>
          </p:nvSpPr>
          <p:spPr>
            <a:xfrm flipH="1">
              <a:off x="7875720" y="502920"/>
              <a:ext cx="480240" cy="0"/>
            </a:xfrm>
            <a:prstGeom prst="line">
              <a:avLst/>
            </a:prstGeom>
            <a:ln w="3672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" name="Line 7"/>
            <p:cNvSpPr/>
            <p:nvPr/>
          </p:nvSpPr>
          <p:spPr>
            <a:xfrm>
              <a:off x="7875720" y="182880"/>
              <a:ext cx="0" cy="640080"/>
            </a:xfrm>
            <a:prstGeom prst="line">
              <a:avLst/>
            </a:prstGeom>
            <a:ln w="7308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Transistor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504000" y="1097280"/>
            <a:ext cx="59882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Elektronisch gesteuerter Schalter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Wenn eine Spannung an der </a:t>
            </a:r>
            <a:r>
              <a:rPr b="1" lang="en-US" sz="2800" spc="-1" strike="noStrike">
                <a:latin typeface="Arial"/>
              </a:rPr>
              <a:t>base</a:t>
            </a:r>
            <a:r>
              <a:rPr b="0" lang="en-US" sz="2800" spc="-1" strike="noStrike">
                <a:latin typeface="Arial"/>
              </a:rPr>
              <a:t> anliegt</a:t>
            </a:r>
            <a:r>
              <a:rPr b="0" lang="en-US" sz="2800" spc="-1" strike="noStrike">
                <a:latin typeface="Arial"/>
              </a:rPr>
              <a:t>, kann Strom vom </a:t>
            </a:r>
            <a:r>
              <a:rPr b="1" lang="en-US" sz="2800" spc="-1" strike="noStrike">
                <a:latin typeface="Arial"/>
              </a:rPr>
              <a:t>collector</a:t>
            </a:r>
            <a:r>
              <a:rPr b="0" lang="en-US" sz="2800" spc="-1" strike="noStrike">
                <a:latin typeface="Arial"/>
              </a:rPr>
              <a:t> zum </a:t>
            </a:r>
            <a:r>
              <a:rPr b="1" lang="en-US" sz="2800" spc="-1" strike="noStrike">
                <a:latin typeface="Arial"/>
              </a:rPr>
              <a:t>emitter </a:t>
            </a:r>
            <a:r>
              <a:rPr b="0" lang="en-US" sz="2800" spc="-1" strike="noStrike">
                <a:latin typeface="Arial"/>
              </a:rPr>
              <a:t>fließen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Anwenung: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Große Lasten schalten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Logikgatter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Grundbaustein für digitale Schaltungen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6583680" y="313560"/>
            <a:ext cx="3269520" cy="2978280"/>
          </a:xfrm>
          <a:prstGeom prst="rect">
            <a:avLst/>
          </a:prstGeom>
          <a:ln>
            <a:noFill/>
          </a:ln>
        </p:spPr>
      </p:pic>
      <p:pic>
        <p:nvPicPr>
          <p:cNvPr id="81" name="" descr=""/>
          <p:cNvPicPr/>
          <p:nvPr/>
        </p:nvPicPr>
        <p:blipFill>
          <a:blip r:embed="rId2"/>
          <a:stretch/>
        </p:blipFill>
        <p:spPr>
          <a:xfrm>
            <a:off x="8584560" y="3805920"/>
            <a:ext cx="995760" cy="1223280"/>
          </a:xfrm>
          <a:prstGeom prst="rect">
            <a:avLst/>
          </a:prstGeom>
          <a:ln>
            <a:noFill/>
          </a:ln>
        </p:spPr>
      </p:pic>
      <p:sp>
        <p:nvSpPr>
          <p:cNvPr id="82" name="TextShape 3"/>
          <p:cNvSpPr txBox="1"/>
          <p:nvPr/>
        </p:nvSpPr>
        <p:spPr>
          <a:xfrm>
            <a:off x="6458400" y="5120640"/>
            <a:ext cx="3508560" cy="232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000" spc="-1" strike="noStrike">
                <a:solidFill>
                  <a:srgbClr val="000000"/>
                </a:solidFill>
                <a:latin typeface="Arial"/>
                <a:hlinkClick r:id="rId3"/>
              </a:rPr>
              <a:t>https://de.wikipedia.org/wiki/Datei:BJT_NPN_symbol-fr.svg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83" name="TextShape 4"/>
          <p:cNvSpPr txBox="1"/>
          <p:nvPr/>
        </p:nvSpPr>
        <p:spPr>
          <a:xfrm>
            <a:off x="7772400" y="3333960"/>
            <a:ext cx="1188720" cy="232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TODO: Source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Transistor: MOSFET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1"/>
          <a:srcRect l="9913" t="19821" r="4208" b="17844"/>
          <a:stretch/>
        </p:blipFill>
        <p:spPr>
          <a:xfrm rot="5400000">
            <a:off x="6538320" y="1417320"/>
            <a:ext cx="4663080" cy="2011320"/>
          </a:xfrm>
          <a:prstGeom prst="rect">
            <a:avLst/>
          </a:prstGeom>
          <a:ln>
            <a:noFill/>
          </a:ln>
        </p:spPr>
      </p:pic>
      <p:sp>
        <p:nvSpPr>
          <p:cNvPr id="86" name="TextShape 2"/>
          <p:cNvSpPr txBox="1"/>
          <p:nvPr/>
        </p:nvSpPr>
        <p:spPr>
          <a:xfrm>
            <a:off x="504000" y="1097280"/>
            <a:ext cx="736020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Zwei Typen: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Normal geöffnet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Normal geschlossen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Kann wie ein spannungsgesteuerter Widerstand verwendet werden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Kann große Lasten mit wenig Spannung schalten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7" name="TextShape 3"/>
          <p:cNvSpPr txBox="1"/>
          <p:nvPr/>
        </p:nvSpPr>
        <p:spPr>
          <a:xfrm>
            <a:off x="8448480" y="3932280"/>
            <a:ext cx="1005840" cy="69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G  D  S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Last mit MOSFET schalten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3108960" y="1097280"/>
            <a:ext cx="3794400" cy="4196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Pull-Down-Widerstand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504000" y="1097280"/>
            <a:ext cx="534816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6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Wenn der Schalter geschlossen ist, kann Strom von 5 V über </a:t>
            </a:r>
            <a:r>
              <a:rPr b="0" i="1" lang="en-US" sz="2800" spc="-1" strike="noStrike">
                <a:latin typeface="Arial"/>
              </a:rPr>
              <a:t>Gate </a:t>
            </a:r>
            <a:r>
              <a:rPr b="0" lang="en-US" sz="2800" spc="-1" strike="noStrike">
                <a:latin typeface="Arial"/>
              </a:rPr>
              <a:t>und </a:t>
            </a:r>
            <a:r>
              <a:rPr b="0" i="1" lang="en-US" sz="2800" spc="-1" strike="noStrike">
                <a:latin typeface="Arial"/>
              </a:rPr>
              <a:t>Source </a:t>
            </a:r>
            <a:r>
              <a:rPr b="0" lang="en-US" sz="2800" spc="-1" strike="noStrike">
                <a:latin typeface="Arial"/>
              </a:rPr>
              <a:t>zu </a:t>
            </a:r>
            <a:r>
              <a:rPr b="0" i="1" lang="en-US" sz="2800" spc="-1" strike="noStrike">
                <a:latin typeface="Arial"/>
              </a:rPr>
              <a:t>GND</a:t>
            </a:r>
            <a:r>
              <a:rPr b="0" lang="en-US" sz="2800" spc="-1" strike="noStrike">
                <a:latin typeface="Arial"/>
              </a:rPr>
              <a:t> fließen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Wenn der Schalter geöffnet wird, bleibt ein Restpotential zwischen dem Schalter und </a:t>
            </a:r>
            <a:r>
              <a:rPr b="0" i="1" lang="en-US" sz="2800" spc="-1" strike="noStrike">
                <a:latin typeface="Arial"/>
              </a:rPr>
              <a:t>GND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→ </a:t>
            </a:r>
            <a:r>
              <a:rPr b="0" lang="en-US" sz="2800" spc="-1" strike="noStrike">
                <a:latin typeface="Arial"/>
              </a:rPr>
              <a:t>Über einen großen Widerstand zwischen </a:t>
            </a:r>
            <a:r>
              <a:rPr b="0" i="1" lang="en-US" sz="2800" spc="-1" strike="noStrike">
                <a:latin typeface="Arial"/>
              </a:rPr>
              <a:t>Gate </a:t>
            </a:r>
            <a:r>
              <a:rPr b="0" lang="en-US" sz="2800" spc="-1" strike="noStrike">
                <a:latin typeface="Arial"/>
              </a:rPr>
              <a:t>und </a:t>
            </a:r>
            <a:r>
              <a:rPr b="0" i="1" lang="en-US" sz="2800" spc="-1" strike="noStrike">
                <a:latin typeface="Arial"/>
              </a:rPr>
              <a:t>GND </a:t>
            </a:r>
            <a:r>
              <a:rPr b="0" lang="en-US" sz="2800" spc="-1" strike="noStrike">
                <a:latin typeface="Arial"/>
              </a:rPr>
              <a:t>kann dieses Potential abfließen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6126480" y="956520"/>
            <a:ext cx="3794400" cy="4196520"/>
          </a:xfrm>
          <a:prstGeom prst="rect">
            <a:avLst/>
          </a:prstGeom>
          <a:ln>
            <a:noFill/>
          </a:ln>
        </p:spPr>
      </p:pic>
      <p:sp>
        <p:nvSpPr>
          <p:cNvPr id="93" name="CustomShape 3"/>
          <p:cNvSpPr/>
          <p:nvPr/>
        </p:nvSpPr>
        <p:spPr>
          <a:xfrm>
            <a:off x="6766560" y="3291840"/>
            <a:ext cx="1371600" cy="914400"/>
          </a:xfrm>
          <a:prstGeom prst="ellipse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Integrated Circuits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Spezielle Komponenten, die einen bestimmten Schaltkreis enthalten und in sich geschlossenes Bauteil hergestellt werden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Können millionen von Transistoren, Widerständen und Kondensatoren enthalten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Werden als “black box” verwendet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Beispiele: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Logikgatter, Verstärker, Timer, Register,</a:t>
            </a:r>
            <a:br/>
            <a:r>
              <a:rPr b="0" lang="en-US" sz="2400" spc="-1" strike="noStrike">
                <a:latin typeface="Arial"/>
              </a:rPr>
              <a:t>Speicher, Sensoren, ...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6536880" y="3069360"/>
            <a:ext cx="3521520" cy="2234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Beispiel: Das AND-Gatter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365760" y="1280160"/>
            <a:ext cx="3108960" cy="3619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>
              <a:lnSpc>
                <a:spcPts val="2801"/>
              </a:lnSpc>
              <a:spcAft>
                <a:spcPts val="1417"/>
              </a:spcAft>
            </a:pPr>
            <a:r>
              <a:rPr b="0" lang="en-US" sz="1800" spc="-1" strike="noStrike">
                <a:latin typeface="Courier New"/>
              </a:rPr>
              <a:t>and(a, b){</a:t>
            </a:r>
            <a:endParaRPr b="0" lang="en-US" sz="1800" spc="-1" strike="noStrike">
              <a:latin typeface="Arial"/>
            </a:endParaRPr>
          </a:p>
          <a:p>
            <a:pPr>
              <a:lnSpc>
                <a:spcPts val="2801"/>
              </a:lnSpc>
              <a:spcAft>
                <a:spcPts val="1417"/>
              </a:spcAft>
            </a:pPr>
            <a:r>
              <a:rPr b="0" lang="en-US" sz="1800" spc="-1" strike="noStrike">
                <a:latin typeface="Courier New"/>
              </a:rPr>
              <a:t>    </a:t>
            </a:r>
            <a:r>
              <a:rPr b="0" lang="en-US" sz="1800" spc="-1" strike="noStrike">
                <a:latin typeface="Courier New"/>
              </a:rPr>
              <a:t>if  (a == 1)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ts val="2801"/>
              </a:lnSpc>
              <a:spcAft>
                <a:spcPts val="1417"/>
              </a:spcAft>
            </a:pPr>
            <a:r>
              <a:rPr b="0" lang="en-US" sz="1800" spc="-1" strike="noStrike">
                <a:latin typeface="Courier New"/>
              </a:rPr>
              <a:t>    </a:t>
            </a:r>
            <a:r>
              <a:rPr b="0" lang="en-US" sz="1800" spc="-1" strike="noStrike">
                <a:latin typeface="Courier New"/>
              </a:rPr>
              <a:t>and (b == 1):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ts val="2801"/>
              </a:lnSpc>
              <a:spcAft>
                <a:spcPts val="1417"/>
              </a:spcAft>
            </a:pPr>
            <a:r>
              <a:rPr b="0" lang="en-US" sz="1800" spc="-1" strike="noStrike">
                <a:latin typeface="Courier New"/>
              </a:rPr>
              <a:t>        </a:t>
            </a:r>
            <a:r>
              <a:rPr b="0" lang="en-US" sz="1800" spc="-1" strike="noStrike">
                <a:latin typeface="Courier New"/>
              </a:rPr>
              <a:t>return 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ts val="2801"/>
              </a:lnSpc>
              <a:spcAft>
                <a:spcPts val="1417"/>
              </a:spcAft>
            </a:pPr>
            <a:r>
              <a:rPr b="0" lang="en-US" sz="1800" spc="-1" strike="noStrike">
                <a:latin typeface="Courier New"/>
              </a:rPr>
              <a:t>    </a:t>
            </a:r>
            <a:r>
              <a:rPr b="0" lang="en-US" sz="1800" spc="-1" strike="noStrike">
                <a:latin typeface="Courier New"/>
              </a:rPr>
              <a:t>else: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ts val="2801"/>
              </a:lnSpc>
              <a:spcAft>
                <a:spcPts val="1417"/>
              </a:spcAft>
            </a:pPr>
            <a:r>
              <a:rPr b="0" lang="en-US" sz="1800" spc="-1" strike="noStrike">
                <a:latin typeface="Courier New"/>
              </a:rPr>
              <a:t>        </a:t>
            </a:r>
            <a:r>
              <a:rPr b="0" lang="en-US" sz="1800" spc="-1" strike="noStrike">
                <a:latin typeface="Courier New"/>
              </a:rPr>
              <a:t>return 0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Courier New"/>
              </a:rPr>
              <a:t>}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3383280" y="1085040"/>
            <a:ext cx="3251160" cy="4127040"/>
          </a:xfrm>
          <a:prstGeom prst="rect">
            <a:avLst/>
          </a:prstGeom>
          <a:ln>
            <a:noFill/>
          </a:ln>
        </p:spPr>
      </p:pic>
      <p:pic>
        <p:nvPicPr>
          <p:cNvPr id="100" name="" descr=""/>
          <p:cNvPicPr/>
          <p:nvPr/>
        </p:nvPicPr>
        <p:blipFill>
          <a:blip r:embed="rId2"/>
          <a:stretch/>
        </p:blipFill>
        <p:spPr>
          <a:xfrm>
            <a:off x="6987600" y="1518120"/>
            <a:ext cx="2238480" cy="2779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Example: LM555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/>
          <a:srcRect l="0" t="0" r="1314" b="0"/>
          <a:stretch/>
        </p:blipFill>
        <p:spPr>
          <a:xfrm>
            <a:off x="437760" y="778680"/>
            <a:ext cx="9071640" cy="4616280"/>
          </a:xfrm>
          <a:prstGeom prst="rect">
            <a:avLst/>
          </a:prstGeom>
          <a:ln>
            <a:noFill/>
          </a:ln>
        </p:spPr>
      </p:pic>
      <p:sp>
        <p:nvSpPr>
          <p:cNvPr id="104" name="TextShape 3"/>
          <p:cNvSpPr txBox="1"/>
          <p:nvPr/>
        </p:nvSpPr>
        <p:spPr>
          <a:xfrm>
            <a:off x="3108960" y="5120640"/>
            <a:ext cx="3474720" cy="431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200" spc="-1" strike="noStrike">
                <a:latin typeface="Arial"/>
              </a:rPr>
              <a:t>Quelle: Texas Instruments LM555 Data Sheet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Parallel- and Reihenschaltung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45" name="TextShape 2"/>
          <p:cNvSpPr txBox="1"/>
          <p:nvPr/>
        </p:nvSpPr>
        <p:spPr>
          <a:xfrm>
            <a:off x="1000080" y="2923200"/>
            <a:ext cx="20534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r"/>
            <a:r>
              <a:rPr b="0" lang="en-US" sz="1800" spc="-1" strike="noStrike">
                <a:latin typeface="Arial"/>
              </a:rPr>
              <a:t>Reihenschaltung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" name="TextShape 3"/>
          <p:cNvSpPr txBox="1"/>
          <p:nvPr/>
        </p:nvSpPr>
        <p:spPr>
          <a:xfrm>
            <a:off x="7552080" y="2923200"/>
            <a:ext cx="23774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Parallelschaltung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3302640" y="956520"/>
            <a:ext cx="568080" cy="4529880"/>
          </a:xfrm>
          <a:prstGeom prst="rect">
            <a:avLst/>
          </a:prstGeom>
          <a:ln>
            <a:noFill/>
          </a:ln>
        </p:spPr>
      </p:pic>
      <p:pic>
        <p:nvPicPr>
          <p:cNvPr id="48" name="" descr=""/>
          <p:cNvPicPr/>
          <p:nvPr/>
        </p:nvPicPr>
        <p:blipFill>
          <a:blip r:embed="rId2"/>
          <a:stretch/>
        </p:blipFill>
        <p:spPr>
          <a:xfrm>
            <a:off x="5048640" y="950400"/>
            <a:ext cx="2358000" cy="4271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Wie funktioniert ein 555 Timer-IC?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504000" y="1097280"/>
            <a:ext cx="699408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3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Verschiedene Betriebsmodi / mögliche Schaltungen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Grundprinzip: Lade einen Kondensator und mach etwas, sobald dieser voll ist. Beispiel: </a:t>
            </a:r>
            <a:r>
              <a:rPr b="0" i="1" lang="en-US" sz="2800" spc="-1" strike="noStrike">
                <a:latin typeface="Arial"/>
              </a:rPr>
              <a:t>astable multivibrator: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i="1" lang="en-US" sz="2400" spc="-1" strike="noStrike">
                <a:latin typeface="Arial"/>
              </a:rPr>
              <a:t>C</a:t>
            </a:r>
            <a:r>
              <a:rPr b="0" i="1" lang="en-US" sz="2400" spc="-1" strike="noStrike" baseline="-33000">
                <a:latin typeface="Arial"/>
              </a:rPr>
              <a:t>1</a:t>
            </a:r>
            <a:r>
              <a:rPr b="0" i="1" lang="en-US" sz="2400" spc="-1" strike="noStrike">
                <a:latin typeface="Arial"/>
              </a:rPr>
              <a:t> wird geladen</a:t>
            </a:r>
            <a:r>
              <a:rPr b="0" lang="en-US" sz="2400" spc="-1" strike="noStrike">
                <a:latin typeface="Arial"/>
              </a:rPr>
              <a:t>. </a:t>
            </a:r>
            <a:r>
              <a:rPr b="0" i="1" lang="en-US" sz="2400" spc="-1" strike="noStrike">
                <a:latin typeface="Arial"/>
              </a:rPr>
              <a:t>THRES</a:t>
            </a:r>
            <a:r>
              <a:rPr b="0" lang="en-US" sz="2400" spc="-1" strike="noStrike">
                <a:latin typeface="Arial"/>
              </a:rPr>
              <a:t> misst die Spannung an </a:t>
            </a:r>
            <a:r>
              <a:rPr b="0" i="1" lang="en-US" sz="2400" spc="-1" strike="noStrike">
                <a:latin typeface="Arial"/>
              </a:rPr>
              <a:t>C</a:t>
            </a:r>
            <a:r>
              <a:rPr b="0" i="1" lang="en-US" sz="2400" spc="-1" strike="noStrike" baseline="-33000">
                <a:latin typeface="Arial"/>
              </a:rPr>
              <a:t>1</a:t>
            </a:r>
            <a:r>
              <a:rPr b="0" lang="en-US" sz="2400" spc="-1" strike="noStrike">
                <a:latin typeface="Arial"/>
              </a:rPr>
              <a:t>.</a:t>
            </a:r>
            <a:endParaRPr b="0" lang="en-US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2000" spc="-1" strike="noStrike">
                <a:latin typeface="Arial"/>
                <a:ea typeface="Noto Sans CJK SC Regular"/>
              </a:rPr>
              <a:t>→ </a:t>
            </a:r>
            <a:r>
              <a:rPr b="0" lang="en-US" sz="2000" spc="-1" strike="noStrike">
                <a:latin typeface="Arial"/>
                <a:ea typeface="Noto Sans CJK SC Regular"/>
              </a:rPr>
              <a:t>die Spannung an </a:t>
            </a:r>
            <a:r>
              <a:rPr b="0" i="1" lang="en-US" sz="2000" spc="-1" strike="noStrike">
                <a:latin typeface="Arial"/>
                <a:ea typeface="Noto Sans CJK SC Regular"/>
              </a:rPr>
              <a:t>THRES</a:t>
            </a:r>
            <a:r>
              <a:rPr b="0" lang="en-US" sz="2000" spc="-1" strike="noStrike">
                <a:latin typeface="Arial"/>
                <a:ea typeface="Noto Sans CJK SC Regular"/>
              </a:rPr>
              <a:t> beginnt bei 0 V, da die gesamte Spannung verwendet wird, um </a:t>
            </a:r>
            <a:r>
              <a:rPr b="0" i="1" lang="en-US" sz="2000" spc="-1" strike="noStrike">
                <a:latin typeface="Arial"/>
                <a:ea typeface="Noto Sans CJK SC Regular"/>
              </a:rPr>
              <a:t>C</a:t>
            </a:r>
            <a:r>
              <a:rPr b="0" i="1" lang="en-US" sz="2000" spc="-1" strike="noStrike" baseline="-33000">
                <a:latin typeface="Arial"/>
                <a:ea typeface="Noto Sans CJK SC Regular"/>
              </a:rPr>
              <a:t>1</a:t>
            </a:r>
            <a:r>
              <a:rPr b="0" lang="en-US" sz="2000" spc="-1" strike="noStrike" baseline="-33000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zu laden. Je weiter </a:t>
            </a:r>
            <a:r>
              <a:rPr b="0" i="1" lang="en-US" sz="2000" spc="-1" strike="noStrike">
                <a:latin typeface="Arial"/>
              </a:rPr>
              <a:t>C</a:t>
            </a:r>
            <a:r>
              <a:rPr b="0" i="1" lang="en-US" sz="2000" spc="-1" strike="noStrike" baseline="-33000">
                <a:latin typeface="Arial"/>
              </a:rPr>
              <a:t>1</a:t>
            </a:r>
            <a:r>
              <a:rPr b="0" lang="en-US" sz="2000" spc="-1" strike="noStrike">
                <a:latin typeface="Arial"/>
              </a:rPr>
              <a:t> geladen wird, umso höher die Spannung an </a:t>
            </a:r>
            <a:r>
              <a:rPr b="0" i="1" lang="en-US" sz="2000" spc="-1" strike="noStrike">
                <a:latin typeface="Arial"/>
              </a:rPr>
              <a:t>THRES</a:t>
            </a:r>
            <a:r>
              <a:rPr b="0" lang="en-US" sz="2000" spc="-1" strike="noStrike">
                <a:latin typeface="Arial"/>
              </a:rPr>
              <a:t>.</a:t>
            </a:r>
            <a:endParaRPr b="0" lang="en-US" sz="20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2400" spc="-1" strike="noStrike">
                <a:latin typeface="Arial"/>
              </a:rPr>
              <a:t>Sobald die Spannung an </a:t>
            </a:r>
            <a:r>
              <a:rPr b="0" i="1" lang="en-US" sz="2400" spc="-1" strike="noStrike">
                <a:latin typeface="Arial"/>
              </a:rPr>
              <a:t>THRES</a:t>
            </a:r>
            <a:r>
              <a:rPr b="0" lang="en-US" sz="2400" spc="-1" strike="noStrike">
                <a:latin typeface="Arial"/>
              </a:rPr>
              <a:t> 2/3 </a:t>
            </a:r>
            <a:r>
              <a:rPr b="0" i="1" lang="en-US" sz="2400" spc="-1" strike="noStrike">
                <a:latin typeface="Arial"/>
              </a:rPr>
              <a:t>V</a:t>
            </a:r>
            <a:r>
              <a:rPr b="0" i="1" lang="en-US" sz="2400" spc="-1" strike="noStrike" baseline="-33000">
                <a:latin typeface="Arial"/>
              </a:rPr>
              <a:t>CC</a:t>
            </a:r>
            <a:r>
              <a:rPr b="0" lang="en-US" sz="2400" spc="-1" strike="noStrike">
                <a:latin typeface="Arial"/>
              </a:rPr>
              <a:t> erreicht, wird </a:t>
            </a:r>
            <a:r>
              <a:rPr b="0" i="1" lang="en-US" sz="2400" spc="-1" strike="noStrike">
                <a:latin typeface="Arial"/>
              </a:rPr>
              <a:t>DISCH</a:t>
            </a:r>
            <a:r>
              <a:rPr b="0" lang="en-US" sz="2400" spc="-1" strike="noStrike">
                <a:latin typeface="Arial"/>
              </a:rPr>
              <a:t> mit  </a:t>
            </a:r>
            <a:r>
              <a:rPr b="0" i="1" lang="en-US" sz="2400" spc="-1" strike="noStrike">
                <a:latin typeface="Arial"/>
              </a:rPr>
              <a:t>GND</a:t>
            </a:r>
            <a:r>
              <a:rPr b="0" lang="en-US" sz="2400" spc="-1" strike="noStrike">
                <a:latin typeface="Arial"/>
              </a:rPr>
              <a:t> verbunden und </a:t>
            </a:r>
            <a:r>
              <a:rPr b="0" i="1" lang="en-US" sz="2400" spc="-1" strike="noStrike">
                <a:latin typeface="Arial"/>
              </a:rPr>
              <a:t>OUT</a:t>
            </a:r>
            <a:r>
              <a:rPr b="0" lang="en-US" sz="2400" spc="-1" strike="noStrike">
                <a:latin typeface="Arial"/>
              </a:rPr>
              <a:t> auf </a:t>
            </a:r>
            <a:r>
              <a:rPr b="0" i="1" lang="en-US" sz="2400" spc="-1" strike="noStrike">
                <a:latin typeface="Arial"/>
              </a:rPr>
              <a:t>high</a:t>
            </a:r>
            <a:r>
              <a:rPr b="0" lang="en-US" sz="2400" spc="-1" strike="noStrike">
                <a:latin typeface="Arial"/>
              </a:rPr>
              <a:t> (</a:t>
            </a:r>
            <a:r>
              <a:rPr b="0" i="1" lang="en-US" sz="2400" spc="-1" strike="noStrike">
                <a:latin typeface="Arial"/>
              </a:rPr>
              <a:t>V</a:t>
            </a:r>
            <a:r>
              <a:rPr b="0" i="1" lang="en-US" sz="2400" spc="-1" strike="noStrike" baseline="-33000">
                <a:latin typeface="Arial"/>
              </a:rPr>
              <a:t>CC</a:t>
            </a:r>
            <a:r>
              <a:rPr b="0" lang="en-US" sz="2400" spc="-1" strike="noStrike">
                <a:latin typeface="Arial"/>
              </a:rPr>
              <a:t>) geschalten.</a:t>
            </a:r>
            <a:endParaRPr b="0" lang="en-US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2000" spc="-1" strike="noStrike">
                <a:latin typeface="Arial"/>
                <a:ea typeface="Noto Sans CJK SC Regular"/>
              </a:rPr>
              <a:t>→ </a:t>
            </a:r>
            <a:r>
              <a:rPr b="0" i="1" lang="en-US" sz="2000" spc="-1" strike="noStrike">
                <a:latin typeface="Arial"/>
              </a:rPr>
              <a:t>C</a:t>
            </a:r>
            <a:r>
              <a:rPr b="0" i="1" lang="en-US" sz="2000" spc="-1" strike="noStrike" baseline="-33000">
                <a:latin typeface="Arial"/>
              </a:rPr>
              <a:t>1</a:t>
            </a:r>
            <a:r>
              <a:rPr b="0" lang="en-US" sz="2000" spc="-1" strike="noStrike">
                <a:latin typeface="Arial"/>
              </a:rPr>
              <a:t> entlädt sich</a:t>
            </a:r>
            <a:endParaRPr b="0" lang="en-US" sz="20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2400" spc="-1" strike="noStrike">
                <a:latin typeface="Arial"/>
              </a:rPr>
              <a:t>Sobald die Spannung an </a:t>
            </a:r>
            <a:r>
              <a:rPr b="0" i="1" lang="en-US" sz="2400" spc="-1" strike="noStrike">
                <a:latin typeface="Arial"/>
              </a:rPr>
              <a:t>THRES</a:t>
            </a:r>
            <a:r>
              <a:rPr b="0" lang="en-US" sz="2400" spc="-1" strike="noStrike">
                <a:latin typeface="Arial"/>
              </a:rPr>
              <a:t> wieder 1/3 of </a:t>
            </a:r>
            <a:r>
              <a:rPr b="0" i="1" lang="en-US" sz="2400" spc="-1" strike="noStrike">
                <a:latin typeface="Arial"/>
              </a:rPr>
              <a:t>V</a:t>
            </a:r>
            <a:r>
              <a:rPr b="0" i="1" lang="en-US" sz="2400" spc="-1" strike="noStrike" baseline="-33000">
                <a:latin typeface="Arial"/>
              </a:rPr>
              <a:t>CC</a:t>
            </a:r>
            <a:r>
              <a:rPr b="0" lang="en-US" sz="2400" spc="-1" strike="noStrike">
                <a:latin typeface="Arial"/>
              </a:rPr>
              <a:t> erreicht, wird die Verbindung zwischen </a:t>
            </a:r>
            <a:r>
              <a:rPr b="0" i="1" lang="en-US" sz="2400" spc="-1" strike="noStrike">
                <a:latin typeface="Arial"/>
              </a:rPr>
              <a:t>DISCH</a:t>
            </a:r>
            <a:r>
              <a:rPr b="0" lang="en-US" sz="2400" spc="-1" strike="noStrike">
                <a:latin typeface="Arial"/>
              </a:rPr>
              <a:t> und </a:t>
            </a:r>
            <a:r>
              <a:rPr b="0" i="1" lang="en-US" sz="2400" spc="-1" strike="noStrike">
                <a:latin typeface="Arial"/>
              </a:rPr>
              <a:t>GND</a:t>
            </a:r>
            <a:r>
              <a:rPr b="0" lang="en-US" sz="2400" spc="-1" strike="noStrike">
                <a:latin typeface="Arial"/>
              </a:rPr>
              <a:t> getrennt und </a:t>
            </a:r>
            <a:r>
              <a:rPr b="0" i="1" lang="en-US" sz="2400" spc="-1" strike="noStrike">
                <a:latin typeface="Arial"/>
              </a:rPr>
              <a:t>OUT</a:t>
            </a:r>
            <a:r>
              <a:rPr b="0" lang="en-US" sz="2400" spc="-1" strike="noStrike">
                <a:latin typeface="Arial"/>
              </a:rPr>
              <a:t> auf </a:t>
            </a:r>
            <a:r>
              <a:rPr b="0" i="1" lang="en-US" sz="2400" spc="-1" strike="noStrike">
                <a:latin typeface="Arial"/>
              </a:rPr>
              <a:t>low </a:t>
            </a:r>
            <a:r>
              <a:rPr b="0" lang="en-US" sz="2400" spc="-1" strike="noStrike">
                <a:latin typeface="Arial"/>
              </a:rPr>
              <a:t>(</a:t>
            </a:r>
            <a:r>
              <a:rPr b="0" i="1" lang="en-US" sz="2400" spc="-1" strike="noStrike">
                <a:latin typeface="Arial"/>
              </a:rPr>
              <a:t>GND</a:t>
            </a:r>
            <a:r>
              <a:rPr b="0" lang="en-US" sz="2400" spc="-1" strike="noStrike">
                <a:latin typeface="Arial"/>
              </a:rPr>
              <a:t>) geschalten.</a:t>
            </a:r>
            <a:endParaRPr b="0" lang="en-US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2000" spc="-1" strike="noStrike">
                <a:latin typeface="Arial"/>
              </a:rPr>
              <a:t>→ </a:t>
            </a:r>
            <a:r>
              <a:rPr b="0" lang="en-US" sz="2000" spc="-1" strike="noStrike">
                <a:latin typeface="Arial"/>
              </a:rPr>
              <a:t>gehe zu Schritt 1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7425720" y="457200"/>
            <a:ext cx="2449800" cy="4631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555: Astable Multivibrator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2468880" y="914400"/>
            <a:ext cx="5486400" cy="4593240"/>
          </a:xfrm>
          <a:prstGeom prst="rect">
            <a:avLst/>
          </a:prstGeom>
          <a:ln>
            <a:noFill/>
          </a:ln>
        </p:spPr>
      </p:pic>
      <p:sp>
        <p:nvSpPr>
          <p:cNvPr id="110" name="TextShape 2"/>
          <p:cNvSpPr txBox="1"/>
          <p:nvPr/>
        </p:nvSpPr>
        <p:spPr>
          <a:xfrm>
            <a:off x="5029200" y="5303520"/>
            <a:ext cx="2713680" cy="26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200" spc="-1" strike="noStrike">
                <a:latin typeface="Arial"/>
              </a:rPr>
              <a:t>Quelle: Fairchild LM555 Data Sheet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Reading Data Sheets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12" name="TextShape 2"/>
          <p:cNvSpPr txBox="1"/>
          <p:nvPr/>
        </p:nvSpPr>
        <p:spPr>
          <a:xfrm>
            <a:off x="3687120" y="5394960"/>
            <a:ext cx="2713680" cy="26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200" spc="-1" strike="noStrike">
                <a:latin typeface="Arial"/>
              </a:rPr>
              <a:t>Quelle: Fairchild LM555 Data Sheet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182880" y="1005840"/>
            <a:ext cx="3363480" cy="4360320"/>
          </a:xfrm>
          <a:prstGeom prst="rect">
            <a:avLst/>
          </a:prstGeom>
          <a:ln>
            <a:noFill/>
          </a:ln>
        </p:spPr>
      </p:pic>
      <p:pic>
        <p:nvPicPr>
          <p:cNvPr id="114" name="" descr=""/>
          <p:cNvPicPr/>
          <p:nvPr/>
        </p:nvPicPr>
        <p:blipFill>
          <a:blip r:embed="rId2"/>
          <a:stretch/>
        </p:blipFill>
        <p:spPr>
          <a:xfrm>
            <a:off x="3351240" y="1005840"/>
            <a:ext cx="3363480" cy="436032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3"/>
          <a:stretch/>
        </p:blipFill>
        <p:spPr>
          <a:xfrm>
            <a:off x="6627600" y="1005840"/>
            <a:ext cx="3363480" cy="4360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Tutorial 03 – Elektronik 02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17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Reihenschaltung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504000" y="1097280"/>
            <a:ext cx="726840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  <a:ea typeface="Noto Sans CJK SC Regular"/>
              </a:rPr>
              <a:t>Der Gesamtwiderstand </a:t>
            </a:r>
            <a:r>
              <a:rPr b="0" i="1" lang="en-US" sz="2800" spc="-1" strike="noStrike">
                <a:latin typeface="DejaVu Serif"/>
                <a:ea typeface="Noto Sans CJK SC Regular"/>
              </a:rPr>
              <a:t>R</a:t>
            </a:r>
            <a:r>
              <a:rPr b="0" i="1" lang="en-US" sz="2400" spc="-1" strike="noStrike" baseline="-33000">
                <a:latin typeface="DejaVu Serif"/>
                <a:ea typeface="Noto Sans CJK SC Regular"/>
              </a:rPr>
              <a:t>total </a:t>
            </a:r>
            <a:r>
              <a:rPr b="0" lang="en-US" sz="2800" spc="-1" strike="noStrike">
                <a:latin typeface="Arial"/>
                <a:ea typeface="Noto Sans CJK SC Regular"/>
              </a:rPr>
              <a:t>ist die Summe aller Teilwiderstände in einer Reihenschaltung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  <a:ea typeface="Noto Sans CJK SC Regular"/>
              </a:rPr>
              <a:t>Die Spannung </a:t>
            </a:r>
            <a:r>
              <a:rPr b="0" i="1" lang="en-US" sz="2800" spc="-1" strike="noStrike">
                <a:latin typeface="DejaVu Serif"/>
                <a:ea typeface="Noto Sans CJK SC Regular"/>
              </a:rPr>
              <a:t>U</a:t>
            </a:r>
            <a:r>
              <a:rPr b="0" i="1" lang="en-US" sz="2400" spc="-1" strike="noStrike" baseline="-33000">
                <a:latin typeface="DejaVu Serif"/>
                <a:ea typeface="Noto Sans CJK SC Regular"/>
              </a:rPr>
              <a:t>total</a:t>
            </a:r>
            <a:r>
              <a:rPr b="0" lang="en-US" sz="2800" spc="-1" strike="noStrike">
                <a:latin typeface="Arial"/>
                <a:ea typeface="Noto Sans CJK SC Regular"/>
              </a:rPr>
              <a:t> wird in </a:t>
            </a:r>
            <a:r>
              <a:rPr b="0" i="1" lang="en-US" sz="2400" spc="-1" strike="noStrike">
                <a:latin typeface="DejaVu Serif"/>
                <a:ea typeface="Noto Sans CJK SC Regular"/>
              </a:rPr>
              <a:t>n</a:t>
            </a:r>
            <a:r>
              <a:rPr b="0" lang="en-US" sz="2800" spc="-1" strike="noStrike">
                <a:latin typeface="Arial"/>
                <a:ea typeface="Noto Sans CJK SC Regular"/>
              </a:rPr>
              <a:t> Teilspannungen aufgeteilt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  <a:ea typeface="Noto Sans CJK SC Regular"/>
              </a:rPr>
              <a:t>Die Stromstärke </a:t>
            </a:r>
            <a:r>
              <a:rPr b="0" i="1" lang="en-US" sz="2800" spc="-1" strike="noStrike">
                <a:latin typeface="DejaVu Serif"/>
                <a:ea typeface="Noto Sans CJK SC Regular"/>
              </a:rPr>
              <a:t>I </a:t>
            </a:r>
            <a:r>
              <a:rPr b="0" lang="en-US" sz="2800" spc="-1" strike="noStrike">
                <a:latin typeface="Arial"/>
                <a:ea typeface="Noto Sans CJK SC Regular"/>
              </a:rPr>
              <a:t>ist an allen Stellen der Reihenschaltung konstant</a:t>
            </a:r>
            <a:endParaRPr b="0" lang="en-US" sz="2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51" name="Formula 3"/>
              <p:cNvSpPr txBox="1"/>
              <p:nvPr/>
            </p:nvSpPr>
            <p:spPr>
              <a:xfrm>
                <a:off x="1700640" y="1920240"/>
                <a:ext cx="4883040" cy="1115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R</m:t>
                        </m:r>
                      </m:e>
                      <m:sub>
                        <m:r>
                          <m:t xml:space="preserve">total</m:t>
                        </m:r>
                      </m:sub>
                    </m:sSub>
                    <m:r>
                      <m:t xml:space="preserve">=</m:t>
                    </m:r>
                    <m:sSub>
                      <m:e>
                        <m:r>
                          <m:t xml:space="preserve">R</m:t>
                        </m:r>
                      </m:e>
                      <m:sub>
                        <m:r>
                          <m:t xml:space="preserve">1</m:t>
                        </m:r>
                      </m:sub>
                    </m:sSub>
                    <m:r>
                      <m:t xml:space="preserve">+</m:t>
                    </m:r>
                    <m:sSub>
                      <m:e>
                        <m:r>
                          <m:t xml:space="preserve">R</m:t>
                        </m:r>
                      </m:e>
                      <m:sub>
                        <m:r>
                          <m:t xml:space="preserve">2</m:t>
                        </m:r>
                      </m:sub>
                    </m:sSub>
                    <m:r>
                      <m:t xml:space="preserve">+</m:t>
                    </m:r>
                    <m:r>
                      <m:t xml:space="preserve">...</m:t>
                    </m:r>
                    <m:r>
                      <m:t xml:space="preserve">+</m:t>
                    </m:r>
                    <m:sSub>
                      <m:e>
                        <m:r>
                          <m:t xml:space="preserve">R</m:t>
                        </m:r>
                      </m:e>
                      <m:sub>
                        <m:r>
                          <m:t xml:space="preserve">n</m:t>
                        </m:r>
                      </m:sub>
                    </m:sSub>
                    <m:r>
                      <m:t xml:space="preserve">=</m:t>
                    </m:r>
                    <m:nary>
                      <m:naryPr>
                        <m:chr m:val="∑"/>
                      </m:naryPr>
                      <m:sub>
                        <m:r>
                          <m:t xml:space="preserve">i</m:t>
                        </m:r>
                        <m:r>
                          <m:t xml:space="preserve">=</m:t>
                        </m:r>
                        <m:r>
                          <m:t xml:space="preserve">1</m:t>
                        </m:r>
                      </m:sub>
                      <m:sup>
                        <m:r>
                          <m:t xml:space="preserve">n</m:t>
                        </m:r>
                      </m:sup>
                      <m:e>
                        <m:sSub>
                          <m:e>
                            <m:r>
                              <m:t xml:space="preserve">R</m:t>
                            </m:r>
                          </m:e>
                          <m:sub>
                            <m:r>
                              <m:t xml:space="preserve">i</m:t>
                            </m:r>
                          </m:sub>
                        </m:sSub>
                      </m:e>
                    </m:nary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52" name="Formula 4"/>
              <p:cNvSpPr txBox="1"/>
              <p:nvPr/>
            </p:nvSpPr>
            <p:spPr>
              <a:xfrm>
                <a:off x="682560" y="3270240"/>
                <a:ext cx="719640" cy="359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/>
                </a14:m>
              </a:p>
            </p:txBody>
          </p:sp>
        </mc:Choice>
        <mc:Fallback/>
      </mc:AlternateContent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8503920" y="182880"/>
            <a:ext cx="640080" cy="5103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Parallelschaltung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55" name="TextShape 2"/>
          <p:cNvSpPr txBox="1"/>
          <p:nvPr/>
        </p:nvSpPr>
        <p:spPr>
          <a:xfrm>
            <a:off x="468000" y="1097280"/>
            <a:ext cx="681120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6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  <a:ea typeface="Noto Sans CJK SC Regular"/>
              </a:rPr>
              <a:t>Der Kehrwert des Gesamtwiderstands </a:t>
            </a:r>
            <a:r>
              <a:rPr b="0" i="1" lang="en-US" sz="2800" spc="-1" strike="noStrike">
                <a:latin typeface="DejaVu Serif"/>
                <a:ea typeface="Noto Sans CJK SC Regular"/>
              </a:rPr>
              <a:t>R</a:t>
            </a:r>
            <a:r>
              <a:rPr b="0" i="1" lang="en-US" sz="2400" spc="-1" strike="noStrike" baseline="-33000">
                <a:latin typeface="DejaVu Serif"/>
                <a:ea typeface="Noto Sans CJK SC Regular"/>
              </a:rPr>
              <a:t>total </a:t>
            </a:r>
            <a:r>
              <a:rPr b="0" lang="en-US" sz="2800" spc="-1" strike="noStrike">
                <a:latin typeface="Arial"/>
                <a:ea typeface="Noto Sans CJK SC Regular"/>
              </a:rPr>
              <a:t>entspricht der Summe der Kehrwerte aller Teilwiderstände einer Parallelschaltung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  <a:ea typeface="Noto Sans CJK SC Regular"/>
              </a:rPr>
              <a:t>Der Strom </a:t>
            </a:r>
            <a:r>
              <a:rPr b="0" i="1" lang="en-US" sz="2800" spc="-1" strike="noStrike">
                <a:latin typeface="DejaVu Serif"/>
                <a:ea typeface="Noto Sans CJK SC Regular"/>
              </a:rPr>
              <a:t>I</a:t>
            </a:r>
            <a:r>
              <a:rPr b="0" i="1" lang="en-US" sz="2400" spc="-1" strike="noStrike" baseline="-33000">
                <a:latin typeface="DejaVu Serif"/>
                <a:ea typeface="Noto Sans CJK SC Regular"/>
              </a:rPr>
              <a:t>total</a:t>
            </a:r>
            <a:r>
              <a:rPr b="0" lang="en-US" sz="2800" spc="-1" strike="noStrike">
                <a:latin typeface="Arial"/>
                <a:ea typeface="Noto Sans CJK SC Regular"/>
              </a:rPr>
              <a:t> wird in </a:t>
            </a:r>
            <a:r>
              <a:rPr b="0" i="1" lang="en-US" sz="2400" spc="-1" strike="noStrike">
                <a:latin typeface="DejaVu Serif"/>
                <a:ea typeface="Noto Sans CJK SC Regular"/>
              </a:rPr>
              <a:t>n</a:t>
            </a:r>
            <a:r>
              <a:rPr b="0" lang="en-US" sz="2800" spc="-1" strike="noStrike">
                <a:latin typeface="Arial"/>
                <a:ea typeface="Noto Sans CJK SC Regular"/>
              </a:rPr>
              <a:t> Teilströme aufgeteilt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  <a:ea typeface="Noto Sans CJK SC Regular"/>
              </a:rPr>
              <a:t>Der Spannungsabfall über jeden Widerstand der Parallelschaltung ist konstant</a:t>
            </a:r>
            <a:endParaRPr b="0" lang="en-US" sz="2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56" name="Formula 3"/>
              <p:cNvSpPr txBox="1"/>
              <p:nvPr/>
            </p:nvSpPr>
            <p:spPr>
              <a:xfrm>
                <a:off x="822960" y="-274320"/>
                <a:ext cx="3600" cy="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1</m:t>
                        </m:r>
                      </m:num>
                      <m:den>
                        <m:sSub>
                          <m:e>
                            <m:r>
                              <m:t xml:space="preserve">R</m:t>
                            </m:r>
                          </m:e>
                          <m:sub>
                            <m:r>
                              <m:t xml:space="preserve">total</m:t>
                            </m:r>
                          </m:sub>
                        </m:sSub>
                      </m:den>
                    </m:f>
                    <m:r>
                      <m:t xml:space="preserve">=</m:t>
                    </m:r>
                    <m:f>
                      <m:num>
                        <m:r>
                          <m:t xml:space="preserve">1</m:t>
                        </m:r>
                      </m:num>
                      <m:den>
                        <m:sSub>
                          <m:e>
                            <m:r>
                              <m:t xml:space="preserve">R</m:t>
                            </m:r>
                          </m:e>
                          <m:sub>
                            <m:r>
                              <m:t xml:space="preserve">1</m:t>
                            </m:r>
                          </m:sub>
                        </m:sSub>
                      </m:den>
                    </m:f>
                    <m:r>
                      <m:t xml:space="preserve">+</m:t>
                    </m:r>
                    <m:f>
                      <m:num>
                        <m:r>
                          <m:t xml:space="preserve">1</m:t>
                        </m:r>
                      </m:num>
                      <m:den>
                        <m:sSub>
                          <m:e>
                            <m:r>
                              <m:t xml:space="preserve">R</m:t>
                            </m:r>
                          </m:e>
                          <m:sub>
                            <m:r>
                              <m:t xml:space="preserve">2</m:t>
                            </m:r>
                          </m:sub>
                        </m:sSub>
                      </m:den>
                    </m:f>
                    <m:r>
                      <m:t xml:space="preserve">+</m:t>
                    </m:r>
                    <m:r>
                      <m:t xml:space="preserve">...</m:t>
                    </m:r>
                    <m:r>
                      <m:t xml:space="preserve">+</m:t>
                    </m:r>
                    <m:f>
                      <m:num>
                        <m:r>
                          <m:t xml:space="preserve">1</m:t>
                        </m:r>
                      </m:num>
                      <m:den>
                        <m:sSub>
                          <m:e>
                            <m:r>
                              <m:t xml:space="preserve">R</m:t>
                            </m:r>
                          </m:e>
                          <m:sub>
                            <m:r>
                              <m:t xml:space="preserve">n</m:t>
                            </m:r>
                          </m:sub>
                        </m:sSub>
                      </m:den>
                    </m:f>
                    <m:r>
                      <m:t xml:space="preserve">=</m:t>
                    </m:r>
                    <m:nary>
                      <m:naryPr>
                        <m:chr m:val="∑"/>
                      </m:naryPr>
                      <m:sub>
                        <m:r>
                          <m:t xml:space="preserve">i</m:t>
                        </m:r>
                        <m:r>
                          <m:t xml:space="preserve">=</m:t>
                        </m:r>
                        <m:r>
                          <m:t xml:space="preserve">1</m:t>
                        </m:r>
                      </m:sub>
                      <m:sup>
                        <m:r>
                          <m:t xml:space="preserve">n</m:t>
                        </m:r>
                      </m:sup>
                      <m:e>
                        <m:f>
                          <m:num>
                            <m:r>
                              <m:t xml:space="preserve">1</m:t>
                            </m:r>
                          </m:num>
                          <m:den>
                            <m:sSub>
                              <m:e>
                                <m:r>
                                  <m:t xml:space="preserve">R</m:t>
                                </m:r>
                              </m:e>
                              <m:sub>
                                <m:r>
                                  <m:t xml:space="preserve">i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57" name="Formula 4"/>
              <p:cNvSpPr txBox="1"/>
              <p:nvPr/>
            </p:nvSpPr>
            <p:spPr>
              <a:xfrm>
                <a:off x="1188720" y="2172240"/>
                <a:ext cx="4239720" cy="891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1</m:t>
                        </m:r>
                      </m:num>
                      <m:den>
                        <m:sSub>
                          <m:e>
                            <m:r>
                              <m:t xml:space="preserve">R</m:t>
                            </m:r>
                          </m:e>
                          <m:sub>
                            <m:r>
                              <m:t xml:space="preserve">total</m:t>
                            </m:r>
                          </m:sub>
                        </m:sSub>
                      </m:den>
                    </m:f>
                    <m:r>
                      <m:t xml:space="preserve">=</m:t>
                    </m:r>
                    <m:f>
                      <m:num>
                        <m:r>
                          <m:t xml:space="preserve">1</m:t>
                        </m:r>
                      </m:num>
                      <m:den>
                        <m:sSub>
                          <m:e>
                            <m:r>
                              <m:t xml:space="preserve">R</m:t>
                            </m:r>
                          </m:e>
                          <m:sub>
                            <m:r>
                              <m:t xml:space="preserve">1</m:t>
                            </m:r>
                          </m:sub>
                        </m:sSub>
                      </m:den>
                    </m:f>
                    <m:r>
                      <m:t xml:space="preserve">+</m:t>
                    </m:r>
                    <m:f>
                      <m:num>
                        <m:r>
                          <m:t xml:space="preserve">1</m:t>
                        </m:r>
                      </m:num>
                      <m:den>
                        <m:sSub>
                          <m:e>
                            <m:r>
                              <m:t xml:space="preserve">R</m:t>
                            </m:r>
                          </m:e>
                          <m:sub>
                            <m:r>
                              <m:t xml:space="preserve">2</m:t>
                            </m:r>
                          </m:sub>
                        </m:sSub>
                      </m:den>
                    </m:f>
                    <m:r>
                      <m:t xml:space="preserve">+</m:t>
                    </m:r>
                    <m:r>
                      <m:t xml:space="preserve">...</m:t>
                    </m:r>
                    <m:r>
                      <m:t xml:space="preserve">+</m:t>
                    </m:r>
                    <m:f>
                      <m:num>
                        <m:r>
                          <m:t xml:space="preserve">1</m:t>
                        </m:r>
                      </m:num>
                      <m:den>
                        <m:sSub>
                          <m:e>
                            <m:r>
                              <m:t xml:space="preserve">R</m:t>
                            </m:r>
                          </m:e>
                          <m:sub>
                            <m:r>
                              <m:t xml:space="preserve">n</m:t>
                            </m:r>
                          </m:sub>
                        </m:sSub>
                      </m:den>
                    </m:f>
                    <m:r>
                      <m:t xml:space="preserve">=</m:t>
                    </m:r>
                    <m:nary>
                      <m:naryPr>
                        <m:chr m:val="∑"/>
                      </m:naryPr>
                      <m:sub>
                        <m:r>
                          <m:t xml:space="preserve">i</m:t>
                        </m:r>
                        <m:r>
                          <m:t xml:space="preserve">=</m:t>
                        </m:r>
                        <m:r>
                          <m:t xml:space="preserve">1</m:t>
                        </m:r>
                      </m:sub>
                      <m:sup>
                        <m:r>
                          <m:t xml:space="preserve">n</m:t>
                        </m:r>
                      </m:sup>
                      <m:e>
                        <m:f>
                          <m:num>
                            <m:r>
                              <m:t xml:space="preserve">1</m:t>
                            </m:r>
                          </m:num>
                          <m:den>
                            <m:sSub>
                              <m:e>
                                <m:r>
                                  <m:t xml:space="preserve">R</m:t>
                                </m:r>
                              </m:e>
                              <m:sub>
                                <m:r>
                                  <m:t xml:space="preserve">i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</a:p>
            </p:txBody>
          </p:sp>
        </mc:Choice>
        <mc:Fallback/>
      </mc:AlternateContent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7223760" y="365760"/>
            <a:ext cx="2669400" cy="4835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Spannungsteiler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60" name="TextShape 2"/>
          <p:cNvSpPr txBox="1"/>
          <p:nvPr/>
        </p:nvSpPr>
        <p:spPr>
          <a:xfrm>
            <a:off x="504000" y="1097280"/>
            <a:ext cx="790848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Reihenschaltung von Widerständen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Teilt die Spannung in mehrere Teilspannungen auf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Das Verhältnis des Spannungsabfalls über einen Widerstand zur Gesamtspannung entspricht dem Verhältnis dieses Widerstands zum Gesamtwiderstand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  <a:ea typeface="Noto Sans CJK SC Regular"/>
              </a:rPr>
              <a:t>Übung: </a:t>
            </a:r>
            <a:r>
              <a:rPr b="0" i="1" lang="en-US" sz="2200" spc="-1" strike="noStrike">
                <a:latin typeface="DejaVu Serif"/>
              </a:rPr>
              <a:t>R1</a:t>
            </a:r>
            <a:r>
              <a:rPr b="0" lang="en-US" sz="2200" spc="-1" strike="noStrike">
                <a:latin typeface="Arial"/>
              </a:rPr>
              <a:t> = 100Ω, </a:t>
            </a:r>
            <a:r>
              <a:rPr b="0" i="1" lang="en-US" sz="2200" spc="-1" strike="noStrike">
                <a:latin typeface="DejaVu Serif"/>
              </a:rPr>
              <a:t>R2</a:t>
            </a:r>
            <a:r>
              <a:rPr b="0" lang="en-US" sz="2200" spc="-1" strike="noStrike">
                <a:latin typeface="Arial"/>
              </a:rPr>
              <a:t> = 400Ω → berechnen Sie </a:t>
            </a:r>
            <a:r>
              <a:rPr b="0" i="1" lang="en-US" sz="2200" spc="-1" strike="noStrike">
                <a:latin typeface="DejaVu Serif"/>
              </a:rPr>
              <a:t>U1</a:t>
            </a:r>
            <a:endParaRPr b="0" lang="en-US" sz="22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61" name="Formula 3"/>
              <p:cNvSpPr txBox="1"/>
              <p:nvPr/>
            </p:nvSpPr>
            <p:spPr>
              <a:xfrm>
                <a:off x="1044360" y="3231720"/>
                <a:ext cx="3436200" cy="448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U</m:t>
                        </m:r>
                      </m:e>
                      <m:sub>
                        <m:r>
                          <m:t xml:space="preserve">total</m:t>
                        </m:r>
                      </m:sub>
                    </m:sSub>
                    <m:r>
                      <m:t xml:space="preserve">=</m:t>
                    </m:r>
                    <m:sSub>
                      <m:e>
                        <m:r>
                          <m:t xml:space="preserve">U</m:t>
                        </m:r>
                      </m:e>
                      <m:sub>
                        <m:r>
                          <m:t xml:space="preserve">1</m:t>
                        </m:r>
                      </m:sub>
                    </m:sSub>
                    <m:r>
                      <m:t xml:space="preserve">+</m:t>
                    </m:r>
                    <m:sSub>
                      <m:e>
                        <m:r>
                          <m:t xml:space="preserve">U</m:t>
                        </m:r>
                      </m:e>
                      <m:sub>
                        <m:r>
                          <m:t xml:space="preserve">2</m:t>
                        </m:r>
                      </m:sub>
                    </m:sSub>
                    <m:r>
                      <m:t xml:space="preserve">+</m:t>
                    </m:r>
                    <m:r>
                      <m:t xml:space="preserve">...</m:t>
                    </m:r>
                    <m:r>
                      <m:t xml:space="preserve">+</m:t>
                    </m:r>
                    <m:sSub>
                      <m:e>
                        <m:r>
                          <m:t xml:space="preserve">U</m:t>
                        </m:r>
                      </m:e>
                      <m:sub>
                        <m:r>
                          <m:t xml:space="preserve">n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62" name="Formula 4"/>
              <p:cNvSpPr txBox="1"/>
              <p:nvPr/>
            </p:nvSpPr>
            <p:spPr>
              <a:xfrm>
                <a:off x="5431320" y="3070440"/>
                <a:ext cx="1518120" cy="864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sSub>
                          <m:e>
                            <m:r>
                              <m:t xml:space="preserve">U</m:t>
                            </m:r>
                          </m:e>
                          <m:sub>
                            <m:r>
                              <m:t xml:space="preserve">i</m:t>
                            </m:r>
                          </m:sub>
                        </m:sSub>
                      </m:num>
                      <m:den>
                        <m:sSub>
                          <m:e>
                            <m:r>
                              <m:t xml:space="preserve">R</m:t>
                            </m:r>
                          </m:e>
                          <m:sub>
                            <m:r>
                              <m:t xml:space="preserve">i</m:t>
                            </m:r>
                          </m:sub>
                        </m:sSub>
                      </m:den>
                    </m:f>
                    <m:r>
                      <m:t xml:space="preserve">=</m:t>
                    </m:r>
                    <m:f>
                      <m:num>
                        <m:sSub>
                          <m:e>
                            <m:r>
                              <m:t xml:space="preserve">U</m:t>
                            </m:r>
                          </m:e>
                          <m:sub>
                            <m:r>
                              <m:t xml:space="preserve">total</m:t>
                            </m:r>
                          </m:sub>
                        </m:sSub>
                      </m:num>
                      <m:den>
                        <m:sSub>
                          <m:e>
                            <m:r>
                              <m:t xml:space="preserve">R</m:t>
                            </m:r>
                          </m:e>
                          <m:sub>
                            <m:r>
                              <m:t xml:space="preserve">total</m:t>
                            </m:r>
                          </m:sub>
                        </m:sSub>
                      </m:den>
                    </m:f>
                  </m:oMath>
                </a14:m>
              </a:p>
            </p:txBody>
          </p:sp>
        </mc:Choice>
        <mc:Fallback/>
      </mc:AlternateContent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8686800" y="183240"/>
            <a:ext cx="640080" cy="5103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Shape 1"/>
          <p:cNvSpPr txBox="1"/>
          <p:nvPr/>
        </p:nvSpPr>
        <p:spPr>
          <a:xfrm>
            <a:off x="504000" y="1378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6000" spc="-1" strike="noStrike">
                <a:latin typeface="Arial"/>
              </a:rPr>
              <a:t>Noch Fragen?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Shape 1"/>
          <p:cNvSpPr txBox="1"/>
          <p:nvPr/>
        </p:nvSpPr>
        <p:spPr>
          <a:xfrm>
            <a:off x="504000" y="548640"/>
            <a:ext cx="9071640" cy="457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spcAft>
                <a:spcPts val="1417"/>
              </a:spcAft>
            </a:pPr>
            <a:r>
              <a:rPr b="0" lang="en-US" sz="3600" spc="-1" strike="noStrike">
                <a:latin typeface="Arial"/>
                <a:ea typeface="Noto Sans CJK SC Regular"/>
              </a:rPr>
              <a:t>Sie versorgen eine rote LED (~2 V) über ein USB-Kabel (5 V) mit Strom. Um die LED nicht zu beschädigen, ist sie mit einem Vorwiderstand (220 Ω) in Reihe geschaltet.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417"/>
              </a:spcAft>
            </a:pPr>
            <a:r>
              <a:rPr b="0" lang="en-US" sz="3600" spc="-1" strike="noStrike">
                <a:latin typeface="Arial"/>
                <a:ea typeface="Noto Sans CJK SC Regular"/>
              </a:rPr>
              <a:t> </a:t>
            </a:r>
            <a:r>
              <a:rPr b="0" lang="en-US" sz="3600" spc="-1" strike="noStrike">
                <a:latin typeface="Arial"/>
                <a:ea typeface="Noto Sans CJK SC Regular"/>
              </a:rPr>
              <a:t>Was tun Sie, wenn Sie die Helligkeit der LED reduzieren wollen?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Shape 1"/>
          <p:cNvSpPr txBox="1"/>
          <p:nvPr/>
        </p:nvSpPr>
        <p:spPr>
          <a:xfrm>
            <a:off x="504000" y="548640"/>
            <a:ext cx="9071640" cy="457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spcAft>
                <a:spcPts val="1417"/>
              </a:spcAft>
            </a:pPr>
            <a:r>
              <a:rPr b="0" lang="en-US" sz="3000" spc="-1" strike="noStrike">
                <a:latin typeface="Arial"/>
                <a:ea typeface="Noto Sans CJK SC Regular"/>
              </a:rPr>
              <a:t>Sie wollen einen Motor (9 V) mit Strom versorgen, haben aber nur AA-Batterien (1,5 V) zur Verfügung.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Shape 1"/>
          <p:cNvSpPr txBox="1"/>
          <p:nvPr/>
        </p:nvSpPr>
        <p:spPr>
          <a:xfrm>
            <a:off x="504000" y="548640"/>
            <a:ext cx="9071640" cy="457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spcAft>
                <a:spcPts val="1417"/>
              </a:spcAft>
            </a:pPr>
            <a:r>
              <a:rPr b="0" lang="en-US" sz="3600" spc="-1" strike="noStrike">
                <a:latin typeface="Arial"/>
                <a:ea typeface="Noto Sans CJK SC Regular"/>
              </a:rPr>
              <a:t>Der Motor aus der letzten Aufgabe läuft jetzt, aber leider werden die Batterien zu schnell leer. Wie kann man dieses Problem lösen?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4385</TotalTime>
  <Application>LibreOffice/6.1.5.2$Linux_X86_64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2019-08-26T16:28:53Z</dcterms:created>
  <dc:creator/>
  <dc:description/>
  <dc:language>en-US</dc:language>
  <cp:lastModifiedBy/>
  <dcterms:modified xsi:type="dcterms:W3CDTF">2019-09-30T10:10:09Z</dcterms:modified>
  <cp:revision>88</cp:revision>
  <dc:subject/>
  <dc:title/>
</cp:coreProperties>
</file>